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21"/>
  </p:notesMasterIdLst>
  <p:sldIdLst>
    <p:sldId id="258" r:id="rId3"/>
    <p:sldId id="259" r:id="rId4"/>
    <p:sldId id="298" r:id="rId5"/>
    <p:sldId id="262" r:id="rId6"/>
    <p:sldId id="263" r:id="rId7"/>
    <p:sldId id="260" r:id="rId8"/>
    <p:sldId id="299" r:id="rId9"/>
    <p:sldId id="300" r:id="rId10"/>
    <p:sldId id="264" r:id="rId11"/>
    <p:sldId id="265" r:id="rId12"/>
    <p:sldId id="266" r:id="rId13"/>
    <p:sldId id="267" r:id="rId14"/>
    <p:sldId id="268" r:id="rId15"/>
    <p:sldId id="269" r:id="rId16"/>
    <p:sldId id="296" r:id="rId17"/>
    <p:sldId id="297" r:id="rId18"/>
    <p:sldId id="272"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5324" autoAdjust="0"/>
  </p:normalViewPr>
  <p:slideViewPr>
    <p:cSldViewPr snapToGrid="0">
      <p:cViewPr>
        <p:scale>
          <a:sx n="77" d="100"/>
          <a:sy n="77" d="100"/>
        </p:scale>
        <p:origin x="-47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014612-D337-42A6-B0D2-BB80EC811F42}" type="datetimeFigureOut">
              <a:rPr lang="en-US" smtClean="0"/>
              <a:t>8/3/2019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B9A23-485E-4678-A445-498581F23F11}" type="slidenum">
              <a:rPr lang="en-US" smtClean="0"/>
              <a:t>‹#›</a:t>
            </a:fld>
            <a:endParaRPr lang="en-US"/>
          </a:p>
        </p:txBody>
      </p:sp>
    </p:spTree>
    <p:extLst>
      <p:ext uri="{BB962C8B-B14F-4D97-AF65-F5344CB8AC3E}">
        <p14:creationId xmlns:p14="http://schemas.microsoft.com/office/powerpoint/2010/main" val="405498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149966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10</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902192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11</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425207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12</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01026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13</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48532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14</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329473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15</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48532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16</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329473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17</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3509355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18</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11826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2</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121030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3</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412251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4</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44069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5</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752207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6</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446032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7</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446032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8</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244603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a:solidFill>
                  <a:prstClr val="black"/>
                </a:solidFill>
              </a:rPr>
              <a:pPr/>
              <a:t>8/3/2019</a:t>
            </a:fld>
            <a:endParaRPr lang="en-US" dirty="0">
              <a:solidFill>
                <a:prstClr val="black"/>
              </a:solidFill>
            </a:endParaRPr>
          </a:p>
        </p:txBody>
      </p:sp>
      <p:sp>
        <p:nvSpPr>
          <p:cNvPr id="5" name="Rectangle 5"/>
          <p:cNvSpPr>
            <a:spLocks noGrp="1"/>
          </p:cNvSpPr>
          <p:nvPr>
            <p:ph type="ftr" sz="quarter" idx="11"/>
          </p:nvPr>
        </p:nvSpPr>
        <p:spPr/>
        <p:txBody>
          <a:bodyPr/>
          <a:lstStyle/>
          <a:p>
            <a:endParaRPr lang="en-US" dirty="0">
              <a:solidFill>
                <a:prstClr val="black"/>
              </a:solidFill>
            </a:endParaRPr>
          </a:p>
        </p:txBody>
      </p:sp>
      <p:sp>
        <p:nvSpPr>
          <p:cNvPr id="6" name="Rectangle 6"/>
          <p:cNvSpPr>
            <a:spLocks noGrp="1"/>
          </p:cNvSpPr>
          <p:nvPr>
            <p:ph type="sldNum" sz="quarter" idx="12"/>
          </p:nvPr>
        </p:nvSpPr>
        <p:spPr/>
        <p:txBody>
          <a:bodyPr/>
          <a:lstStyle/>
          <a:p>
            <a:fld id="{1399807D-D128-4837-BF84-5EA633F317AE}" type="slidenum">
              <a:rPr lang="en-US">
                <a:solidFill>
                  <a:prstClr val="black"/>
                </a:solidFill>
              </a:rPr>
              <a:pPr/>
              <a:t>9</a:t>
            </a:fld>
            <a:endParaRPr lang="en-US" dirty="0">
              <a:solidFill>
                <a:prstClr val="black"/>
              </a:solidFill>
            </a:endParaRPr>
          </a:p>
        </p:txBody>
      </p:sp>
      <p:sp>
        <p:nvSpPr>
          <p:cNvPr id="7" name="Rectangle 7"/>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val="103996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882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437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300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Tree>
    <p:extLst>
      <p:ext uri="{BB962C8B-B14F-4D97-AF65-F5344CB8AC3E}">
        <p14:creationId xmlns:p14="http://schemas.microsoft.com/office/powerpoint/2010/main" val="792472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90412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9059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144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41553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1568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4"/>
          <p:cNvSpPr>
            <a:spLocks noGrp="1"/>
          </p:cNvSpPr>
          <p:nvPr>
            <p:ph type="dt" sz="half" idx="10"/>
          </p:nvPr>
        </p:nvSpPr>
        <p:spPr/>
        <p:txBody>
          <a:bodyPr/>
          <a:lstStyle/>
          <a:p>
            <a:fld id="{7E41B819-6633-4615-BB07-C55D005E14AD}" type="datetimeFigureOut">
              <a:rPr lang="en-US" smtClean="0">
                <a:solidFill>
                  <a:prstClr val="black"/>
                </a:solidFill>
              </a:rPr>
              <a:pPr/>
              <a:t>8/3/2019</a:t>
            </a:fld>
            <a:endParaRPr lang="en-US" dirty="0">
              <a:solidFill>
                <a:prstClr val="black"/>
              </a:solidFill>
            </a:endParaRPr>
          </a:p>
        </p:txBody>
      </p:sp>
      <p:sp>
        <p:nvSpPr>
          <p:cNvPr id="28" name="Rectangle 5"/>
          <p:cNvSpPr>
            <a:spLocks noGrp="1"/>
          </p:cNvSpPr>
          <p:nvPr>
            <p:ph type="ftr" sz="quarter" idx="11"/>
          </p:nvPr>
        </p:nvSpPr>
        <p:spPr/>
        <p:txBody>
          <a:bodyPr/>
          <a:lstStyle/>
          <a:p>
            <a:endParaRPr lang="en-US" dirty="0">
              <a:solidFill>
                <a:prstClr val="black"/>
              </a:solidFill>
            </a:endParaRPr>
          </a:p>
        </p:txBody>
      </p:sp>
      <p:sp>
        <p:nvSpPr>
          <p:cNvPr id="19" name="Rectangle 6"/>
          <p:cNvSpPr>
            <a:spLocks noGrp="1"/>
          </p:cNvSpPr>
          <p:nvPr>
            <p:ph type="sldNum" sz="quarter" idx="12"/>
          </p:nvPr>
        </p:nvSpPr>
        <p:spPr/>
        <p:txBody>
          <a:bodyPr/>
          <a:lstStyle/>
          <a:p>
            <a:fld id="{50935222-B196-4F9B-9AEC-1292459A754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381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868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057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703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621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60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04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0726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F0B840-2D57-4C77-ADF1-E4D8FB04B337}" type="datetimeFigureOut">
              <a:rPr lang="en-US" smtClean="0">
                <a:solidFill>
                  <a:prstClr val="black"/>
                </a:solidFill>
              </a:rPr>
              <a:pPr/>
              <a:t>8/3/2019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32753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7F0B840-2D57-4C77-ADF1-E4D8FB04B337}" type="datetimeFigureOut">
              <a:rPr lang="en-US" smtClean="0">
                <a:solidFill>
                  <a:prstClr val="black"/>
                </a:solidFill>
              </a:rPr>
              <a:pPr/>
              <a:t>8/3/2019</a:t>
            </a:fld>
            <a:endParaRPr lang="en-US">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98EAFB1-493A-4175-97E6-960490CF53F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711670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744961" y="5866478"/>
            <a:ext cx="10364451" cy="744387"/>
          </a:xfrm>
        </p:spPr>
        <p:txBody>
          <a:bodyPr>
            <a:normAutofit fontScale="90000"/>
          </a:bodyPr>
          <a:lstStyle/>
          <a:p>
            <a:r>
              <a:rPr lang="en-US" dirty="0" smtClean="0"/>
              <a:t>Chef Anthony Simini</a:t>
            </a:r>
            <a:br>
              <a:rPr lang="en-US" dirty="0" smtClean="0"/>
            </a:br>
            <a:r>
              <a:rPr lang="en-US" dirty="0" smtClean="0"/>
              <a:t>Rockland County BOCES Adult Ed. Culinary Classes</a:t>
            </a:r>
            <a:endParaRPr lang="en-US" dirty="0"/>
          </a:p>
        </p:txBody>
      </p:sp>
      <p:pic>
        <p:nvPicPr>
          <p:cNvPr id="5" name="Picture 4"/>
          <p:cNvPicPr>
            <a:picLocks noChangeAspect="1"/>
          </p:cNvPicPr>
          <p:nvPr/>
        </p:nvPicPr>
        <p:blipFill>
          <a:blip r:embed="rId3"/>
          <a:stretch>
            <a:fillRect/>
          </a:stretch>
        </p:blipFill>
        <p:spPr>
          <a:xfrm>
            <a:off x="1556030" y="141515"/>
            <a:ext cx="8742315" cy="5493166"/>
          </a:xfrm>
          <a:prstGeom prst="rect">
            <a:avLst/>
          </a:prstGeom>
        </p:spPr>
      </p:pic>
    </p:spTree>
    <p:extLst>
      <p:ext uri="{BB962C8B-B14F-4D97-AF65-F5344CB8AC3E}">
        <p14:creationId xmlns:p14="http://schemas.microsoft.com/office/powerpoint/2010/main" val="3661993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51874" y="213271"/>
            <a:ext cx="10364451" cy="1596177"/>
          </a:xfrm>
        </p:spPr>
        <p:txBody>
          <a:bodyPr>
            <a:normAutofit/>
          </a:bodyPr>
          <a:lstStyle/>
          <a:p>
            <a:r>
              <a:rPr lang="en-US" dirty="0"/>
              <a:t>Adult ED BOCES Culinary Classes</a:t>
            </a:r>
            <a:br>
              <a:rPr lang="en-US" dirty="0"/>
            </a:br>
            <a:r>
              <a:rPr lang="en-US" sz="3100" dirty="0"/>
              <a:t>Tour De France </a:t>
            </a:r>
          </a:p>
        </p:txBody>
      </p:sp>
      <p:sp>
        <p:nvSpPr>
          <p:cNvPr id="3" name="Rectangle 3"/>
          <p:cNvSpPr>
            <a:spLocks noGrp="1"/>
          </p:cNvSpPr>
          <p:nvPr>
            <p:ph type="body" idx="1"/>
          </p:nvPr>
        </p:nvSpPr>
        <p:spPr>
          <a:xfrm>
            <a:off x="1676400" y="1600200"/>
            <a:ext cx="8915400" cy="2982962"/>
          </a:xfrm>
        </p:spPr>
        <p:txBody>
          <a:bodyPr>
            <a:normAutofit/>
          </a:bodyPr>
          <a:lstStyle/>
          <a:p>
            <a:endParaRPr lang="en-US" sz="1800" dirty="0"/>
          </a:p>
          <a:p>
            <a:endParaRPr lang="en-US" sz="1800" dirty="0"/>
          </a:p>
        </p:txBody>
      </p:sp>
      <p:sp>
        <p:nvSpPr>
          <p:cNvPr id="4" name="Rectangle 3"/>
          <p:cNvSpPr/>
          <p:nvPr/>
        </p:nvSpPr>
        <p:spPr>
          <a:xfrm>
            <a:off x="1981200" y="1720840"/>
            <a:ext cx="8305800" cy="2862322"/>
          </a:xfrm>
          <a:prstGeom prst="rect">
            <a:avLst/>
          </a:prstGeom>
        </p:spPr>
        <p:txBody>
          <a:bodyPr wrap="square">
            <a:spAutoFit/>
          </a:bodyPr>
          <a:lstStyle/>
          <a:p>
            <a:pPr marL="45720" algn="just">
              <a:spcBef>
                <a:spcPts val="700"/>
              </a:spcBef>
              <a:buClr>
                <a:srgbClr val="4BCAAD"/>
              </a:buClr>
              <a:buSzPct val="60000"/>
            </a:pPr>
            <a:r>
              <a:rPr lang="en-US" sz="2000" dirty="0">
                <a:solidFill>
                  <a:prstClr val="black"/>
                </a:solidFill>
              </a:rPr>
              <a:t>This is a 2 day class separating the cuisines around the country of France. Day One, the chef will demonstrate with the help of his students, France’s most famous cuisines from Paris, Bordeaux and Lyon (the food capital of the world). In the second session, you will head south to the Basque region and French Rivera. The chef will demonstrate why French cuisine is the quintessential component to all cooking. What makes French techniques universal is that they are based on logic. Sautéing, roasting, braising, poaching, broiling—they all have a reason to be used. This is a chef demo class and students hands-on cooking.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366" y="4583162"/>
            <a:ext cx="5959469" cy="18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93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13774" y="306789"/>
            <a:ext cx="10364451" cy="1596177"/>
          </a:xfrm>
        </p:spPr>
        <p:txBody>
          <a:bodyPr>
            <a:normAutofit/>
          </a:bodyPr>
          <a:lstStyle/>
          <a:p>
            <a:r>
              <a:rPr lang="en-US" dirty="0"/>
              <a:t>Adult ED BOCES Culinary Classes</a:t>
            </a:r>
            <a:br>
              <a:rPr lang="en-US" dirty="0"/>
            </a:br>
            <a:r>
              <a:rPr lang="en-US" sz="3100" dirty="0"/>
              <a:t>Cooking for the Four Seasons</a:t>
            </a:r>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endParaRPr lang="en-US" sz="1800" dirty="0"/>
          </a:p>
        </p:txBody>
      </p:sp>
      <p:sp>
        <p:nvSpPr>
          <p:cNvPr id="4" name="Rectangle 3"/>
          <p:cNvSpPr/>
          <p:nvPr/>
        </p:nvSpPr>
        <p:spPr>
          <a:xfrm>
            <a:off x="1524000" y="1720840"/>
            <a:ext cx="9144000" cy="4514056"/>
          </a:xfrm>
          <a:prstGeom prst="rect">
            <a:avLst/>
          </a:prstGeom>
        </p:spPr>
        <p:txBody>
          <a:bodyPr wrap="square">
            <a:spAutoFit/>
          </a:bodyPr>
          <a:lstStyle/>
          <a:p>
            <a:pPr marL="45720" algn="just">
              <a:spcBef>
                <a:spcPts val="700"/>
              </a:spcBef>
              <a:buClr>
                <a:srgbClr val="4BCAAD"/>
              </a:buClr>
              <a:buSzPct val="60000"/>
            </a:pPr>
            <a:r>
              <a:rPr lang="en-US" sz="2400" dirty="0">
                <a:solidFill>
                  <a:prstClr val="black"/>
                </a:solidFill>
              </a:rPr>
              <a:t>Description:  “Cooking for the Four Seasons” (Summer, Fall, Winter &amp; Spring) is a cooking class based on the time of year, what foods are in season during that timeframe, and the different cooking techniques.... </a:t>
            </a:r>
            <a:endParaRPr lang="en-US" sz="2400" dirty="0" smtClean="0">
              <a:solidFill>
                <a:prstClr val="black"/>
              </a:solidFill>
            </a:endParaRPr>
          </a:p>
          <a:p>
            <a:pPr marL="388620" indent="-342900">
              <a:spcBef>
                <a:spcPts val="700"/>
              </a:spcBef>
              <a:buClr>
                <a:srgbClr val="4BCAAD"/>
              </a:buClr>
              <a:buSzPct val="60000"/>
              <a:buFont typeface="Arial" panose="020B0604020202020204" pitchFamily="34" charset="0"/>
              <a:buChar char="•"/>
            </a:pPr>
            <a:r>
              <a:rPr lang="en-US" sz="2400" b="1" dirty="0" smtClean="0">
                <a:solidFill>
                  <a:prstClr val="black"/>
                </a:solidFill>
              </a:rPr>
              <a:t>Summer</a:t>
            </a:r>
            <a:r>
              <a:rPr lang="en-US" sz="2400" dirty="0" smtClean="0">
                <a:solidFill>
                  <a:prstClr val="black"/>
                </a:solidFill>
              </a:rPr>
              <a:t> </a:t>
            </a:r>
            <a:r>
              <a:rPr lang="en-US" sz="2400" dirty="0">
                <a:solidFill>
                  <a:prstClr val="black"/>
                </a:solidFill>
              </a:rPr>
              <a:t>- </a:t>
            </a:r>
            <a:r>
              <a:rPr lang="en-US" sz="2400" dirty="0" smtClean="0">
                <a:solidFill>
                  <a:prstClr val="black"/>
                </a:solidFill>
              </a:rPr>
              <a:t>Light </a:t>
            </a:r>
            <a:r>
              <a:rPr lang="en-US" sz="2400" dirty="0">
                <a:solidFill>
                  <a:prstClr val="black"/>
                </a:solidFill>
              </a:rPr>
              <a:t>with fresh vegetables, fruit, salads, and grilling techniques.  </a:t>
            </a:r>
            <a:endParaRPr lang="en-US" sz="2400" dirty="0" smtClean="0">
              <a:solidFill>
                <a:prstClr val="black"/>
              </a:solidFill>
            </a:endParaRPr>
          </a:p>
          <a:p>
            <a:pPr marL="388620" indent="-342900">
              <a:spcBef>
                <a:spcPts val="700"/>
              </a:spcBef>
              <a:buClr>
                <a:srgbClr val="4BCAAD"/>
              </a:buClr>
              <a:buSzPct val="60000"/>
              <a:buFont typeface="Arial" panose="020B0604020202020204" pitchFamily="34" charset="0"/>
              <a:buChar char="•"/>
            </a:pPr>
            <a:r>
              <a:rPr lang="en-US" sz="2400" b="1" dirty="0" smtClean="0">
                <a:solidFill>
                  <a:prstClr val="black"/>
                </a:solidFill>
              </a:rPr>
              <a:t>Fall</a:t>
            </a:r>
            <a:r>
              <a:rPr lang="en-US" sz="2400" dirty="0" smtClean="0">
                <a:solidFill>
                  <a:prstClr val="black"/>
                </a:solidFill>
              </a:rPr>
              <a:t> </a:t>
            </a:r>
            <a:r>
              <a:rPr lang="en-US" sz="2400" dirty="0">
                <a:solidFill>
                  <a:prstClr val="black"/>
                </a:solidFill>
              </a:rPr>
              <a:t>- </a:t>
            </a:r>
            <a:r>
              <a:rPr lang="en-US" sz="2400" dirty="0" smtClean="0">
                <a:solidFill>
                  <a:prstClr val="black"/>
                </a:solidFill>
              </a:rPr>
              <a:t>Football </a:t>
            </a:r>
            <a:r>
              <a:rPr lang="en-US" sz="2400" dirty="0">
                <a:solidFill>
                  <a:prstClr val="black"/>
                </a:solidFill>
              </a:rPr>
              <a:t>snacks, roasting, soups, squashes, apples, game meat... </a:t>
            </a:r>
            <a:endParaRPr lang="en-US" sz="2400" dirty="0" smtClean="0">
              <a:solidFill>
                <a:prstClr val="black"/>
              </a:solidFill>
            </a:endParaRPr>
          </a:p>
          <a:p>
            <a:pPr marL="388620" indent="-342900">
              <a:spcBef>
                <a:spcPts val="700"/>
              </a:spcBef>
              <a:buClr>
                <a:srgbClr val="4BCAAD"/>
              </a:buClr>
              <a:buSzPct val="60000"/>
              <a:buFont typeface="Arial" panose="020B0604020202020204" pitchFamily="34" charset="0"/>
              <a:buChar char="•"/>
            </a:pPr>
            <a:r>
              <a:rPr lang="en-US" sz="2400" b="1" dirty="0" smtClean="0">
                <a:solidFill>
                  <a:prstClr val="black"/>
                </a:solidFill>
              </a:rPr>
              <a:t>Winter</a:t>
            </a:r>
            <a:r>
              <a:rPr lang="en-US" sz="2400" dirty="0" smtClean="0">
                <a:solidFill>
                  <a:prstClr val="black"/>
                </a:solidFill>
              </a:rPr>
              <a:t> </a:t>
            </a:r>
            <a:r>
              <a:rPr lang="en-US" sz="2400" dirty="0">
                <a:solidFill>
                  <a:prstClr val="black"/>
                </a:solidFill>
              </a:rPr>
              <a:t>- </a:t>
            </a:r>
            <a:r>
              <a:rPr lang="en-US" sz="2400" dirty="0" smtClean="0">
                <a:solidFill>
                  <a:prstClr val="black"/>
                </a:solidFill>
              </a:rPr>
              <a:t>Stews </a:t>
            </a:r>
            <a:r>
              <a:rPr lang="en-US" sz="2400" dirty="0">
                <a:solidFill>
                  <a:prstClr val="black"/>
                </a:solidFill>
              </a:rPr>
              <a:t>and root vegetables are in (stick to the rib type food to warm the soul). </a:t>
            </a:r>
            <a:endParaRPr lang="en-US" sz="2400" dirty="0" smtClean="0">
              <a:solidFill>
                <a:prstClr val="black"/>
              </a:solidFill>
            </a:endParaRPr>
          </a:p>
          <a:p>
            <a:pPr marL="388620" indent="-342900">
              <a:spcBef>
                <a:spcPts val="700"/>
              </a:spcBef>
              <a:buClr>
                <a:srgbClr val="4BCAAD"/>
              </a:buClr>
              <a:buSzPct val="60000"/>
              <a:buFont typeface="Arial" panose="020B0604020202020204" pitchFamily="34" charset="0"/>
              <a:buChar char="•"/>
            </a:pPr>
            <a:r>
              <a:rPr lang="en-US" sz="2400" b="1" dirty="0" smtClean="0">
                <a:solidFill>
                  <a:prstClr val="black"/>
                </a:solidFill>
              </a:rPr>
              <a:t>Spring</a:t>
            </a:r>
            <a:r>
              <a:rPr lang="en-US" sz="2400" dirty="0" smtClean="0">
                <a:solidFill>
                  <a:prstClr val="black"/>
                </a:solidFill>
              </a:rPr>
              <a:t> </a:t>
            </a:r>
            <a:r>
              <a:rPr lang="en-US" sz="2400" dirty="0">
                <a:solidFill>
                  <a:prstClr val="black"/>
                </a:solidFill>
              </a:rPr>
              <a:t>- </a:t>
            </a:r>
            <a:r>
              <a:rPr lang="en-US" sz="2400" dirty="0" smtClean="0">
                <a:solidFill>
                  <a:prstClr val="black"/>
                </a:solidFill>
              </a:rPr>
              <a:t>Omelets </a:t>
            </a:r>
            <a:r>
              <a:rPr lang="en-US" sz="2400" dirty="0">
                <a:solidFill>
                  <a:prstClr val="black"/>
                </a:solidFill>
              </a:rPr>
              <a:t>/ frittata, fish </a:t>
            </a:r>
            <a:r>
              <a:rPr lang="en-US" sz="2400" dirty="0" smtClean="0">
                <a:solidFill>
                  <a:prstClr val="black"/>
                </a:solidFill>
              </a:rPr>
              <a:t>(e.g. </a:t>
            </a:r>
            <a:r>
              <a:rPr lang="en-US" sz="2400" dirty="0">
                <a:solidFill>
                  <a:prstClr val="black"/>
                </a:solidFill>
              </a:rPr>
              <a:t>trout), cherries, sprout vegetables… This class is both hands-on and instructor led with classroom lectures, chef demos and students’ hands-on.</a:t>
            </a:r>
          </a:p>
        </p:txBody>
      </p:sp>
    </p:spTree>
    <p:extLst>
      <p:ext uri="{BB962C8B-B14F-4D97-AF65-F5344CB8AC3E}">
        <p14:creationId xmlns:p14="http://schemas.microsoft.com/office/powerpoint/2010/main" val="3940934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51874" y="202880"/>
            <a:ext cx="10364451" cy="1596177"/>
          </a:xfrm>
        </p:spPr>
        <p:txBody>
          <a:bodyPr>
            <a:normAutofit/>
          </a:bodyPr>
          <a:lstStyle/>
          <a:p>
            <a:r>
              <a:rPr lang="en-US" dirty="0"/>
              <a:t>Adult ED BOCES Culinary Classes</a:t>
            </a:r>
            <a:br>
              <a:rPr lang="en-US" dirty="0"/>
            </a:br>
            <a:r>
              <a:rPr lang="en-US" sz="3100" dirty="0"/>
              <a:t>Home Catering 101</a:t>
            </a:r>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endParaRPr lang="en-US" sz="1800" dirty="0"/>
          </a:p>
        </p:txBody>
      </p:sp>
      <p:sp>
        <p:nvSpPr>
          <p:cNvPr id="4" name="Rectangle 3"/>
          <p:cNvSpPr/>
          <p:nvPr/>
        </p:nvSpPr>
        <p:spPr>
          <a:xfrm>
            <a:off x="1981200" y="1720840"/>
            <a:ext cx="8305800" cy="3416320"/>
          </a:xfrm>
          <a:prstGeom prst="rect">
            <a:avLst/>
          </a:prstGeom>
        </p:spPr>
        <p:txBody>
          <a:bodyPr wrap="square">
            <a:spAutoFit/>
          </a:bodyPr>
          <a:lstStyle/>
          <a:p>
            <a:pPr marL="45720" algn="just">
              <a:spcBef>
                <a:spcPts val="700"/>
              </a:spcBef>
              <a:buClr>
                <a:srgbClr val="4BCAAD"/>
              </a:buClr>
              <a:buSzPct val="60000"/>
            </a:pPr>
            <a:r>
              <a:rPr lang="en-US" sz="2400" dirty="0">
                <a:solidFill>
                  <a:prstClr val="black"/>
                </a:solidFill>
              </a:rPr>
              <a:t>Hosting a dinner party for family or friends? Uncertain how much food to cook or what foods are best for specific functions/holidays? How does a chef execute entire 5-7 course meal-each course served piping hot and the host is still able to have a great time? If quandaries like this put a damper on dinner parties, then this class is for you! The chef will show you how to “layer” the preparation for multi course meals and plan the execution of each course so the  food is fresh \ hot and most important, the host can enjoy the event with their guest.  </a:t>
            </a:r>
          </a:p>
        </p:txBody>
      </p:sp>
    </p:spTree>
    <p:extLst>
      <p:ext uri="{BB962C8B-B14F-4D97-AF65-F5344CB8AC3E}">
        <p14:creationId xmlns:p14="http://schemas.microsoft.com/office/powerpoint/2010/main" val="412681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51874" y="265226"/>
            <a:ext cx="10364451" cy="1596177"/>
          </a:xfrm>
        </p:spPr>
        <p:txBody>
          <a:bodyPr>
            <a:normAutofit/>
          </a:bodyPr>
          <a:lstStyle/>
          <a:p>
            <a:r>
              <a:rPr lang="en-US" dirty="0"/>
              <a:t>Adult ED BOCES Culinary Classes</a:t>
            </a:r>
            <a:br>
              <a:rPr lang="en-US" dirty="0"/>
            </a:br>
            <a:r>
              <a:rPr lang="en-US" sz="3100" dirty="0"/>
              <a:t>Soup Cooking 101</a:t>
            </a:r>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endParaRPr lang="en-US" sz="1800" dirty="0"/>
          </a:p>
        </p:txBody>
      </p:sp>
      <p:sp>
        <p:nvSpPr>
          <p:cNvPr id="4" name="Rectangle 3"/>
          <p:cNvSpPr/>
          <p:nvPr/>
        </p:nvSpPr>
        <p:spPr>
          <a:xfrm>
            <a:off x="1676400" y="1720840"/>
            <a:ext cx="8839200" cy="2308324"/>
          </a:xfrm>
          <a:prstGeom prst="rect">
            <a:avLst/>
          </a:prstGeom>
        </p:spPr>
        <p:txBody>
          <a:bodyPr wrap="square">
            <a:spAutoFit/>
          </a:bodyPr>
          <a:lstStyle/>
          <a:p>
            <a:r>
              <a:rPr lang="en-US" sz="2400" b="1" dirty="0">
                <a:solidFill>
                  <a:prstClr val="black"/>
                </a:solidFill>
              </a:rPr>
              <a:t>Description:  </a:t>
            </a:r>
            <a:r>
              <a:rPr lang="en-US" sz="2400" dirty="0">
                <a:solidFill>
                  <a:prstClr val="black"/>
                </a:solidFill>
              </a:rPr>
              <a:t>Making soup is magical – all the nutrition, vitamins and flavors are captured into one pot - a harmony of delight! This is a one day class that will teach you the basic fundamentals of building a soup.  It will teach you the basic soup ingredients, terms and base (broth) foundations to layer a soup. Instructor will demonstrate broth, creamed (chowder) and vegetable soups. </a:t>
            </a:r>
            <a:endParaRPr lang="en-US" sz="2400" dirty="0" smtClean="0">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8542547"/>
              </p:ext>
            </p:extLst>
          </p:nvPr>
        </p:nvGraphicFramePr>
        <p:xfrm>
          <a:off x="1948553" y="4200923"/>
          <a:ext cx="8097187" cy="2011680"/>
        </p:xfrm>
        <a:graphic>
          <a:graphicData uri="http://schemas.openxmlformats.org/drawingml/2006/table">
            <a:tbl>
              <a:tblPr firstRow="1" bandRow="1">
                <a:tableStyleId>{B301B821-A1FF-4177-AEE7-76D212191A09}</a:tableStyleId>
              </a:tblPr>
              <a:tblGrid>
                <a:gridCol w="3673278"/>
                <a:gridCol w="4423909"/>
              </a:tblGrid>
              <a:tr h="1905000">
                <a:tc>
                  <a:txBody>
                    <a:bodyPr/>
                    <a:lstStyle/>
                    <a:p>
                      <a:pPr marL="0" lvl="0" indent="0" algn="l" rtl="0" eaLnBrk="1" hangingPunct="1">
                        <a:buFont typeface="Arial" panose="020B0604020202020204" pitchFamily="34" charset="0"/>
                        <a:buNone/>
                      </a:pPr>
                      <a:r>
                        <a:rPr lang="en-US" sz="1800" b="1" i="1" kern="1200" dirty="0" smtClean="0">
                          <a:solidFill>
                            <a:schemeClr val="tx1"/>
                          </a:solidFill>
                          <a:effectLst/>
                          <a:latin typeface="+mn-lt"/>
                          <a:ea typeface="+mn-ea"/>
                          <a:cs typeface="+mn-cs"/>
                        </a:rPr>
                        <a:t>Soup Types:</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Broth – Chicken Ramen Noodle Soup</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Chowder – Corn Chowder</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Vegetable – Minestrone</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eaLnBrk="1" hangingPunct="1">
                        <a:buFont typeface="Arial" panose="020B0604020202020204" pitchFamily="34" charset="0"/>
                        <a:buNone/>
                      </a:pPr>
                      <a:r>
                        <a:rPr lang="en-US" sz="1800" b="1" i="1" kern="1200" dirty="0" smtClean="0">
                          <a:solidFill>
                            <a:schemeClr val="tx1"/>
                          </a:solidFill>
                          <a:effectLst/>
                          <a:latin typeface="+mn-lt"/>
                          <a:ea typeface="+mn-ea"/>
                          <a:cs typeface="+mn-cs"/>
                        </a:rPr>
                        <a:t>Chef Demo:</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Chicken stock</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Vegetable stock</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Vegetable cuts for soup</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Roux and other thicken agents</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“One-Pot-Method” </a:t>
                      </a:r>
                    </a:p>
                    <a:p>
                      <a:pPr marL="285750" lvl="0" indent="-285750" algn="l" rtl="0" eaLnBrk="1" hangingPunct="1">
                        <a:buFont typeface="Arial" panose="020B0604020202020204" pitchFamily="34" charset="0"/>
                        <a:buChar char="•"/>
                      </a:pPr>
                      <a:r>
                        <a:rPr lang="en-US" sz="1800" b="1" i="1" kern="1200" dirty="0" smtClean="0">
                          <a:solidFill>
                            <a:schemeClr val="tx1"/>
                          </a:solidFill>
                          <a:effectLst/>
                          <a:latin typeface="+mn-lt"/>
                          <a:ea typeface="+mn-ea"/>
                          <a:cs typeface="+mn-cs"/>
                        </a:rPr>
                        <a:t>Vegetarian vs non- vegetarian soups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8898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51874" y="124663"/>
            <a:ext cx="10364451" cy="1596177"/>
          </a:xfrm>
        </p:spPr>
        <p:txBody>
          <a:bodyPr>
            <a:normAutofit/>
          </a:bodyPr>
          <a:lstStyle/>
          <a:p>
            <a:r>
              <a:rPr lang="en-US" dirty="0"/>
              <a:t>Adult ED BOCES Culinary Classes</a:t>
            </a:r>
            <a:br>
              <a:rPr lang="en-US" dirty="0"/>
            </a:br>
            <a:r>
              <a:rPr lang="en-US" sz="3100" dirty="0"/>
              <a:t>Latino (Cruise the Caribbean)</a:t>
            </a:r>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endParaRPr lang="en-US" sz="1800" dirty="0"/>
          </a:p>
        </p:txBody>
      </p:sp>
      <p:sp>
        <p:nvSpPr>
          <p:cNvPr id="4" name="Rectangle 3"/>
          <p:cNvSpPr/>
          <p:nvPr/>
        </p:nvSpPr>
        <p:spPr>
          <a:xfrm>
            <a:off x="1981200" y="1720840"/>
            <a:ext cx="8305800" cy="1569660"/>
          </a:xfrm>
          <a:prstGeom prst="rect">
            <a:avLst/>
          </a:prstGeom>
        </p:spPr>
        <p:txBody>
          <a:bodyPr wrap="square">
            <a:spAutoFit/>
          </a:bodyPr>
          <a:lstStyle/>
          <a:p>
            <a:pPr marL="45720" algn="just">
              <a:spcBef>
                <a:spcPts val="700"/>
              </a:spcBef>
              <a:buClr>
                <a:srgbClr val="4BCAAD"/>
              </a:buClr>
              <a:buSzPct val="60000"/>
            </a:pPr>
            <a:r>
              <a:rPr lang="en-US" sz="2400" dirty="0">
                <a:solidFill>
                  <a:prstClr val="black"/>
                </a:solidFill>
              </a:rPr>
              <a:t>The chef will take you across the Caribbean, through Mexico and down into South America! We will cook pork, chicken and fish exploding with citrus flavors, an assortment of chilies, and wrapped up with cultural techniques and </a:t>
            </a:r>
            <a:r>
              <a:rPr lang="en-US" sz="2400" dirty="0" smtClean="0">
                <a:solidFill>
                  <a:prstClr val="black"/>
                </a:solidFill>
              </a:rPr>
              <a:t>flavors</a:t>
            </a:r>
            <a:r>
              <a:rPr lang="en-US" sz="2400" dirty="0">
                <a:solidFill>
                  <a:prstClr val="black"/>
                </a:solidFill>
              </a:rPr>
              <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435194"/>
            <a:ext cx="7393607" cy="212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35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51874" y="265226"/>
            <a:ext cx="10364451" cy="1596177"/>
          </a:xfrm>
        </p:spPr>
        <p:txBody>
          <a:bodyPr>
            <a:normAutofit/>
          </a:bodyPr>
          <a:lstStyle/>
          <a:p>
            <a:r>
              <a:rPr lang="en-US" dirty="0" smtClean="0"/>
              <a:t>Everyone loves pasta!</a:t>
            </a:r>
            <a:endParaRPr lang="en-US" sz="3100" dirty="0"/>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endParaRPr lang="en-US" sz="1800" dirty="0"/>
          </a:p>
        </p:txBody>
      </p:sp>
      <p:sp>
        <p:nvSpPr>
          <p:cNvPr id="4" name="Rectangle 3"/>
          <p:cNvSpPr/>
          <p:nvPr/>
        </p:nvSpPr>
        <p:spPr>
          <a:xfrm>
            <a:off x="1676400" y="1720840"/>
            <a:ext cx="8839200" cy="1200329"/>
          </a:xfrm>
          <a:prstGeom prst="rect">
            <a:avLst/>
          </a:prstGeom>
        </p:spPr>
        <p:txBody>
          <a:bodyPr wrap="square">
            <a:spAutoFit/>
          </a:bodyPr>
          <a:lstStyle/>
          <a:p>
            <a:r>
              <a:rPr lang="en-US" sz="2400" b="1" dirty="0">
                <a:solidFill>
                  <a:prstClr val="black"/>
                </a:solidFill>
              </a:rPr>
              <a:t>Description:  </a:t>
            </a:r>
            <a:r>
              <a:rPr lang="en-US" sz="2400" dirty="0">
                <a:solidFill>
                  <a:prstClr val="black"/>
                </a:solidFill>
              </a:rPr>
              <a:t>Anthony will teach you the basics of making homemade pasta and all the classic signature dishes throughout the regions of Italy</a:t>
            </a:r>
            <a:r>
              <a:rPr lang="en-US" sz="2400" dirty="0" smtClean="0">
                <a:solidFill>
                  <a:prstClr val="black"/>
                </a:solidFill>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15" y="3201902"/>
            <a:ext cx="10736370" cy="196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831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51874" y="124663"/>
            <a:ext cx="10364451" cy="1596177"/>
          </a:xfrm>
        </p:spPr>
        <p:txBody>
          <a:bodyPr>
            <a:normAutofit/>
          </a:bodyPr>
          <a:lstStyle/>
          <a:p>
            <a:r>
              <a:rPr lang="en-US" dirty="0" smtClean="0"/>
              <a:t>Tour of Europe</a:t>
            </a:r>
            <a:endParaRPr lang="en-US" sz="3100" dirty="0"/>
          </a:p>
        </p:txBody>
      </p:sp>
      <p:sp>
        <p:nvSpPr>
          <p:cNvPr id="3" name="Rectangle 3"/>
          <p:cNvSpPr>
            <a:spLocks noGrp="1"/>
          </p:cNvSpPr>
          <p:nvPr>
            <p:ph type="body" idx="1"/>
          </p:nvPr>
        </p:nvSpPr>
        <p:spPr>
          <a:xfrm>
            <a:off x="1676400" y="1260389"/>
            <a:ext cx="8915400" cy="5292811"/>
          </a:xfrm>
        </p:spPr>
        <p:txBody>
          <a:bodyPr>
            <a:normAutofit/>
          </a:bodyPr>
          <a:lstStyle/>
          <a:p>
            <a:endParaRPr lang="en-US" sz="1800" dirty="0"/>
          </a:p>
          <a:p>
            <a:endParaRPr lang="en-US" sz="1800" dirty="0"/>
          </a:p>
        </p:txBody>
      </p:sp>
      <p:sp>
        <p:nvSpPr>
          <p:cNvPr id="4" name="Rectangle 3"/>
          <p:cNvSpPr/>
          <p:nvPr/>
        </p:nvSpPr>
        <p:spPr>
          <a:xfrm>
            <a:off x="1783492" y="1486062"/>
            <a:ext cx="8305800" cy="1569660"/>
          </a:xfrm>
          <a:prstGeom prst="rect">
            <a:avLst/>
          </a:prstGeom>
        </p:spPr>
        <p:txBody>
          <a:bodyPr wrap="square">
            <a:spAutoFit/>
          </a:bodyPr>
          <a:lstStyle/>
          <a:p>
            <a:r>
              <a:rPr lang="en-US" sz="2400" dirty="0"/>
              <a:t>Starting West on the beaches of Portugal eating the bounty of the sea. Next stop is France, classic dish from Lyon, 'world capital of gastronomy’. Then everyone’s favorite, Italy – the art of pasta. Next stop is Germany and </a:t>
            </a:r>
            <a:r>
              <a:rPr lang="en-US" sz="2400" dirty="0" smtClean="0"/>
              <a:t>then Austria </a:t>
            </a:r>
            <a:r>
              <a:rPr lang="en-US" sz="2400" dirty="0"/>
              <a:t>for their famous desserts.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75" y="3426423"/>
            <a:ext cx="11188007" cy="192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924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249382" y="78189"/>
            <a:ext cx="11028843" cy="1596177"/>
          </a:xfrm>
        </p:spPr>
        <p:txBody>
          <a:bodyPr>
            <a:normAutofit/>
          </a:bodyPr>
          <a:lstStyle/>
          <a:p>
            <a:r>
              <a:rPr lang="en-US" dirty="0"/>
              <a:t>Concept / Ratio Cooking</a:t>
            </a:r>
            <a:br>
              <a:rPr lang="en-US" dirty="0"/>
            </a:br>
            <a:r>
              <a:rPr lang="en-US" sz="3100" dirty="0"/>
              <a:t>Appendix (International Flavoring Chart – Cheat Sheet)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377778"/>
            <a:ext cx="9716530" cy="517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899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13774" y="140535"/>
            <a:ext cx="10364451" cy="1596177"/>
          </a:xfrm>
        </p:spPr>
        <p:txBody>
          <a:bodyPr>
            <a:normAutofit/>
          </a:bodyPr>
          <a:lstStyle/>
          <a:p>
            <a:r>
              <a:rPr lang="en-US" dirty="0"/>
              <a:t>Concept / Ratio Cooking</a:t>
            </a:r>
            <a:br>
              <a:rPr lang="en-US" dirty="0"/>
            </a:br>
            <a:r>
              <a:rPr lang="en-US" sz="3100" dirty="0"/>
              <a:t>Appendix (International Flavoring Chart) Continues…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8839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460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30104" y="2581904"/>
            <a:ext cx="10364451" cy="1596177"/>
          </a:xfrm>
        </p:spPr>
        <p:txBody>
          <a:bodyPr>
            <a:normAutofit/>
          </a:bodyPr>
          <a:lstStyle/>
          <a:p>
            <a:r>
              <a:rPr lang="en-US" dirty="0" smtClean="0"/>
              <a:t>Rockland County BOCES </a:t>
            </a:r>
            <a:r>
              <a:rPr lang="en-US" dirty="0"/>
              <a:t>Adult Education Culinary </a:t>
            </a:r>
            <a:r>
              <a:rPr lang="en-US" dirty="0" smtClean="0"/>
              <a:t>Classes</a:t>
            </a:r>
            <a:endParaRPr lang="en-US" dirty="0"/>
          </a:p>
        </p:txBody>
      </p:sp>
    </p:spTree>
    <p:extLst>
      <p:ext uri="{BB962C8B-B14F-4D97-AF65-F5344CB8AC3E}">
        <p14:creationId xmlns:p14="http://schemas.microsoft.com/office/powerpoint/2010/main" val="1635259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570875" y="78190"/>
            <a:ext cx="10364451" cy="1596177"/>
          </a:xfrm>
        </p:spPr>
        <p:txBody>
          <a:bodyPr>
            <a:normAutofit/>
          </a:bodyPr>
          <a:lstStyle/>
          <a:p>
            <a:r>
              <a:rPr lang="en-US" dirty="0" smtClean="0"/>
              <a:t>Rockland County BOCES </a:t>
            </a:r>
            <a:r>
              <a:rPr lang="en-US" dirty="0"/>
              <a:t>Adult </a:t>
            </a:r>
            <a:r>
              <a:rPr lang="en-US" dirty="0" smtClean="0"/>
              <a:t>Education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65831841"/>
              </p:ext>
            </p:extLst>
          </p:nvPr>
        </p:nvGraphicFramePr>
        <p:xfrm>
          <a:off x="1723081" y="1671136"/>
          <a:ext cx="8128000" cy="2595880"/>
        </p:xfrm>
        <a:graphic>
          <a:graphicData uri="http://schemas.openxmlformats.org/drawingml/2006/table">
            <a:tbl>
              <a:tblPr firstRow="1" bandRow="1">
                <a:tableStyleId>{5C22544A-7EE6-4342-B048-85BDC9FD1C3A}</a:tableStyleId>
              </a:tblPr>
              <a:tblGrid>
                <a:gridCol w="4064000"/>
                <a:gridCol w="4064000"/>
              </a:tblGrid>
              <a:tr h="370840">
                <a:tc gridSpan="2">
                  <a:txBody>
                    <a:bodyPr/>
                    <a:lstStyle/>
                    <a:p>
                      <a:pPr algn="ctr"/>
                      <a:r>
                        <a:rPr lang="en-US" dirty="0" smtClean="0"/>
                        <a:t>Culinary Classes</a:t>
                      </a:r>
                      <a:endParaRPr lang="en-US" dirty="0"/>
                    </a:p>
                  </a:txBody>
                  <a:tcPr/>
                </a:tc>
                <a:tc hMerge="1">
                  <a:txBody>
                    <a:bodyPr/>
                    <a:lstStyle/>
                    <a:p>
                      <a:endParaRPr lang="en-US" dirty="0"/>
                    </a:p>
                  </a:txBody>
                  <a:tcPr/>
                </a:tc>
              </a:tr>
              <a:tr h="370840">
                <a:tc>
                  <a:txBody>
                    <a:bodyPr/>
                    <a:lstStyle/>
                    <a:p>
                      <a:r>
                        <a:rPr lang="en-US" dirty="0" smtClean="0"/>
                        <a:t>Concept / Ratio Cooking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 Catering 101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Tour of Italy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Healthy Cooking is a Priority </a:t>
                      </a:r>
                    </a:p>
                  </a:txBody>
                  <a:tcPr/>
                </a:tc>
              </a:tr>
              <a:tr h="370840">
                <a:tc>
                  <a:txBody>
                    <a:bodyPr/>
                    <a:lstStyle/>
                    <a:p>
                      <a:r>
                        <a:rPr lang="en-US" dirty="0" smtClean="0"/>
                        <a:t>Tour De France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Soup Cooking 101</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Tour of Europe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Latino (Cruise the Caribbean)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Cooking for the Four Seasons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Everyone Loves Pasta</a:t>
                      </a:r>
                    </a:p>
                  </a:txBody>
                  <a:tcPr/>
                </a:tc>
              </a:tr>
              <a:tr h="370840">
                <a:tc>
                  <a:txBody>
                    <a:bodyPr/>
                    <a:lstStyle/>
                    <a:p>
                      <a:r>
                        <a:rPr lang="en-US" dirty="0" smtClean="0"/>
                        <a:t>HOLIDAY DESSERTS WITH A TWIST</a:t>
                      </a:r>
                      <a:endParaRPr lang="en-US" dirty="0"/>
                    </a:p>
                  </a:txBody>
                  <a:tcPr/>
                </a:tc>
                <a:tc>
                  <a:txBody>
                    <a:bodyPr/>
                    <a:lstStyle/>
                    <a:p>
                      <a:r>
                        <a:rPr lang="en-US" dirty="0" smtClean="0"/>
                        <a:t>KITCHEN SKILLS 101</a:t>
                      </a:r>
                      <a:endParaRPr lang="en-US" dirty="0"/>
                    </a:p>
                  </a:txBody>
                  <a:tcPr/>
                </a:tc>
              </a:tr>
            </a:tbl>
          </a:graphicData>
        </a:graphic>
      </p:graphicFrame>
    </p:spTree>
    <p:extLst>
      <p:ext uri="{BB962C8B-B14F-4D97-AF65-F5344CB8AC3E}">
        <p14:creationId xmlns:p14="http://schemas.microsoft.com/office/powerpoint/2010/main" val="3174327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768302" y="171708"/>
            <a:ext cx="10364451" cy="1596177"/>
          </a:xfrm>
        </p:spPr>
        <p:txBody>
          <a:bodyPr>
            <a:normAutofit/>
          </a:bodyPr>
          <a:lstStyle/>
          <a:p>
            <a:r>
              <a:rPr lang="en-US" dirty="0"/>
              <a:t>Adult ED BOCES Culinary Classes</a:t>
            </a:r>
            <a:br>
              <a:rPr lang="en-US" dirty="0"/>
            </a:br>
            <a:r>
              <a:rPr lang="en-US" sz="3100" dirty="0"/>
              <a:t>Concept / Ratio Cooking</a:t>
            </a:r>
          </a:p>
        </p:txBody>
      </p:sp>
      <p:sp>
        <p:nvSpPr>
          <p:cNvPr id="3" name="Rectangle 3"/>
          <p:cNvSpPr>
            <a:spLocks noGrp="1"/>
          </p:cNvSpPr>
          <p:nvPr>
            <p:ph type="body" idx="1"/>
          </p:nvPr>
        </p:nvSpPr>
        <p:spPr>
          <a:xfrm>
            <a:off x="768301" y="1600200"/>
            <a:ext cx="10516225" cy="4953000"/>
          </a:xfrm>
        </p:spPr>
        <p:txBody>
          <a:bodyPr>
            <a:normAutofit fontScale="92500" lnSpcReduction="20000"/>
          </a:bodyPr>
          <a:lstStyle/>
          <a:p>
            <a:pPr marL="0" indent="0">
              <a:buNone/>
            </a:pPr>
            <a:r>
              <a:rPr lang="en-US" sz="2200" b="1" dirty="0"/>
              <a:t>Concept / Ratio Cooking (The Rosetta Stone of Cooking)</a:t>
            </a:r>
          </a:p>
          <a:p>
            <a:pPr marL="45720" indent="0" algn="just">
              <a:buNone/>
            </a:pPr>
            <a:r>
              <a:rPr lang="en-US" sz="1800" dirty="0"/>
              <a:t>Description: This class will teach the proper cooking techniques without the research and requirements of a recipe. The instructor will teach the students how to take typical entrée items from your favorite marketplace, weekly supermarket fliers and marry these ingredients together week after week into delicious tasty meals. The concept is based on a regional flavor chart and several key concepts to bring a meal together without the burden of a cookbook prior to shopping to assemble ingredients. </a:t>
            </a:r>
          </a:p>
          <a:p>
            <a:pPr marL="0" indent="0">
              <a:buNone/>
            </a:pPr>
            <a:r>
              <a:rPr lang="en-US" sz="2200" b="1" dirty="0"/>
              <a:t>What is the Regional Flavor Chart?</a:t>
            </a:r>
          </a:p>
          <a:p>
            <a:pPr marL="0" indent="0" algn="just">
              <a:buNone/>
            </a:pPr>
            <a:r>
              <a:rPr lang="en-US" sz="1800" dirty="0"/>
              <a:t>The Regional Flavor Chart is a grid of international groups (i.e. Italian, Asian, Greek, French, Latino, etc.) that list the key secondary key ingredients in a targeted culture that make up the regional flavoring agents in an expected palate. Example, the best way to explain is the breakdown of a typical Italian tomato sauce. The tomatoes are the main ingredient in a tomato sauce but the sauce is not complete without several “key” Italian ingredients that bind everything together. The “secondary” ingredients are garlic, onion, parsley and basil. These components give the dish the characteristics that make it Italian. The same concept applies to every dish we cook. </a:t>
            </a:r>
            <a:r>
              <a:rPr lang="en-US" sz="1800" b="1" dirty="0"/>
              <a:t>Note</a:t>
            </a:r>
            <a:r>
              <a:rPr lang="en-US" sz="1800" dirty="0"/>
              <a:t> – See Appendix for details.</a:t>
            </a:r>
          </a:p>
          <a:p>
            <a:endParaRPr lang="en-US" sz="1800" dirty="0"/>
          </a:p>
          <a:p>
            <a:endParaRPr lang="en-US" sz="1800" dirty="0"/>
          </a:p>
        </p:txBody>
      </p:sp>
    </p:spTree>
    <p:extLst>
      <p:ext uri="{BB962C8B-B14F-4D97-AF65-F5344CB8AC3E}">
        <p14:creationId xmlns:p14="http://schemas.microsoft.com/office/powerpoint/2010/main" val="147588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13774" y="192491"/>
            <a:ext cx="10364451" cy="1331510"/>
          </a:xfrm>
        </p:spPr>
        <p:txBody>
          <a:bodyPr>
            <a:normAutofit/>
          </a:bodyPr>
          <a:lstStyle/>
          <a:p>
            <a:r>
              <a:rPr lang="en-US" dirty="0"/>
              <a:t>Adult ED BOCES Culinary Classes</a:t>
            </a:r>
            <a:br>
              <a:rPr lang="en-US" dirty="0"/>
            </a:br>
            <a:r>
              <a:rPr lang="en-US" sz="3100" dirty="0"/>
              <a:t>Concept / Ratio Cooking – How Does This Work?</a:t>
            </a:r>
          </a:p>
        </p:txBody>
      </p:sp>
      <p:sp>
        <p:nvSpPr>
          <p:cNvPr id="3" name="Rectangle 3"/>
          <p:cNvSpPr>
            <a:spLocks noGrp="1"/>
          </p:cNvSpPr>
          <p:nvPr>
            <p:ph type="body" idx="1"/>
          </p:nvPr>
        </p:nvSpPr>
        <p:spPr>
          <a:xfrm>
            <a:off x="1676400" y="1600200"/>
            <a:ext cx="8839200" cy="5257800"/>
          </a:xfrm>
        </p:spPr>
        <p:txBody>
          <a:bodyPr>
            <a:normAutofit/>
          </a:bodyPr>
          <a:lstStyle/>
          <a:p>
            <a:pPr marL="0" indent="0">
              <a:buSzPct val="70000"/>
              <a:buNone/>
            </a:pPr>
            <a:endParaRPr lang="en-US" sz="2000" b="1" dirty="0"/>
          </a:p>
          <a:p>
            <a:endParaRPr lang="en-US" sz="1800" dirty="0"/>
          </a:p>
          <a:p>
            <a:endParaRPr lang="en-US" sz="1800" dirty="0"/>
          </a:p>
        </p:txBody>
      </p:sp>
      <p:graphicFrame>
        <p:nvGraphicFramePr>
          <p:cNvPr id="4" name="Table 3"/>
          <p:cNvGraphicFramePr>
            <a:graphicFrameLocks noGrp="1"/>
          </p:cNvGraphicFramePr>
          <p:nvPr>
            <p:extLst/>
          </p:nvPr>
        </p:nvGraphicFramePr>
        <p:xfrm>
          <a:off x="1766340" y="3352800"/>
          <a:ext cx="8610600" cy="3368766"/>
        </p:xfrm>
        <a:graphic>
          <a:graphicData uri="http://schemas.openxmlformats.org/drawingml/2006/table">
            <a:tbl>
              <a:tblPr firstRow="1" bandRow="1">
                <a:tableStyleId>{B301B821-A1FF-4177-AEE7-76D212191A09}</a:tableStyleId>
              </a:tblPr>
              <a:tblGrid>
                <a:gridCol w="4305300"/>
                <a:gridCol w="4305300"/>
              </a:tblGrid>
              <a:tr h="349794">
                <a:tc gridSpan="2">
                  <a:txBody>
                    <a:bodyPr/>
                    <a:lstStyle/>
                    <a:p>
                      <a:pPr lvl="0" algn="ctr"/>
                      <a:r>
                        <a:rPr lang="en-US" sz="1800" b="1" dirty="0" smtClean="0"/>
                        <a:t>Regional Flavoring Agents</a:t>
                      </a:r>
                      <a:endParaRPr lang="en-US" sz="1800" b="1" kern="1200" dirty="0" smtClean="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lvl="0"/>
                      <a:endParaRPr lang="en-US" sz="1800" b="1" kern="1200" dirty="0" smtClean="0">
                        <a:solidFill>
                          <a:schemeClr val="lt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3006">
                <a:tc>
                  <a:txBody>
                    <a:bodyPr/>
                    <a:lstStyle/>
                    <a:p>
                      <a:r>
                        <a:rPr lang="en-US" sz="1800" b="1" kern="1200" dirty="0" smtClean="0">
                          <a:solidFill>
                            <a:schemeClr val="tx1"/>
                          </a:solidFill>
                          <a:effectLst/>
                          <a:latin typeface="+mn-lt"/>
                          <a:ea typeface="+mn-ea"/>
                          <a:cs typeface="+mn-cs"/>
                        </a:rPr>
                        <a:t>In hindsight, what if I wanted Italian, not French? I would have kept the pork chops, plum tomatoes and mushrooms but replaced the following:</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White wine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Red or</a:t>
                      </a:r>
                      <a:r>
                        <a:rPr lang="en-US" sz="1800" b="1" i="1" kern="1200" baseline="0" dirty="0" smtClean="0">
                          <a:solidFill>
                            <a:schemeClr val="tx1"/>
                          </a:solidFill>
                          <a:effectLst/>
                          <a:latin typeface="+mn-lt"/>
                          <a:ea typeface="+mn-ea"/>
                          <a:cs typeface="+mn-cs"/>
                        </a:rPr>
                        <a:t> Marsala </a:t>
                      </a:r>
                      <a:r>
                        <a:rPr lang="en-US" sz="1800" b="1" i="1" kern="1200" dirty="0" smtClean="0">
                          <a:solidFill>
                            <a:schemeClr val="tx1"/>
                          </a:solidFill>
                          <a:effectLst/>
                          <a:latin typeface="+mn-lt"/>
                          <a:ea typeface="+mn-ea"/>
                          <a:cs typeface="+mn-cs"/>
                        </a:rPr>
                        <a:t>wine</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Shallots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garlic</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Brown gravy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can of tomato sauce</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Thyme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Italian parsley</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Tarragon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basil</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Artichoke hearts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Porcini mushrooms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kern="1200" dirty="0" smtClean="0">
                          <a:solidFill>
                            <a:schemeClr val="tx1"/>
                          </a:solidFill>
                          <a:effectLst/>
                          <a:latin typeface="+mn-lt"/>
                          <a:ea typeface="+mn-ea"/>
                          <a:cs typeface="+mn-cs"/>
                        </a:rPr>
                        <a:t>Wait a minute, I wanted Spanish! I would have kept the pork chops, plum tomatoes and mushrooms but replaced the following:</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White wine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Mexican Beer</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Shallots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garlic</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Brown gravy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can of tomato sauce</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Thyme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cilantro</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Tarragon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jalapenos</a:t>
                      </a:r>
                    </a:p>
                    <a:p>
                      <a:pPr marL="285750" lvl="0" indent="-285750">
                        <a:buFont typeface="Arial" panose="020B0604020202020204" pitchFamily="34" charset="0"/>
                        <a:buChar char="•"/>
                      </a:pPr>
                      <a:r>
                        <a:rPr lang="en-US" sz="1800" b="1" i="1" kern="1200" dirty="0" smtClean="0">
                          <a:solidFill>
                            <a:schemeClr val="tx1"/>
                          </a:solidFill>
                          <a:effectLst/>
                          <a:latin typeface="+mn-lt"/>
                          <a:ea typeface="+mn-ea"/>
                          <a:cs typeface="+mn-cs"/>
                        </a:rPr>
                        <a:t>Artichoke hearts </a:t>
                      </a:r>
                      <a:r>
                        <a:rPr lang="en-US" sz="1800" b="1" i="1" kern="1200" dirty="0" smtClean="0">
                          <a:solidFill>
                            <a:schemeClr val="tx1"/>
                          </a:solidFill>
                          <a:effectLst/>
                          <a:latin typeface="+mn-lt"/>
                          <a:ea typeface="+mn-ea"/>
                          <a:cs typeface="+mn-cs"/>
                          <a:sym typeface="Wingdings"/>
                        </a:rPr>
                        <a:t></a:t>
                      </a:r>
                      <a:r>
                        <a:rPr lang="en-US" sz="1800" b="1" i="1" kern="1200" dirty="0" smtClean="0">
                          <a:solidFill>
                            <a:schemeClr val="tx1"/>
                          </a:solidFill>
                          <a:effectLst/>
                          <a:latin typeface="+mn-lt"/>
                          <a:ea typeface="+mn-ea"/>
                          <a:cs typeface="+mn-cs"/>
                        </a:rPr>
                        <a:t> tomatillo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940" y="1600200"/>
            <a:ext cx="8915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910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830648" y="124664"/>
            <a:ext cx="10364451" cy="1596177"/>
          </a:xfrm>
        </p:spPr>
        <p:txBody>
          <a:bodyPr>
            <a:normAutofit/>
          </a:bodyPr>
          <a:lstStyle/>
          <a:p>
            <a:r>
              <a:rPr lang="en-US" dirty="0"/>
              <a:t>Adult ED BOCES Culinary Classes</a:t>
            </a:r>
            <a:br>
              <a:rPr lang="en-US" dirty="0"/>
            </a:br>
            <a:r>
              <a:rPr lang="en-US" sz="3100" dirty="0"/>
              <a:t>Healthy Cooking is a Priority</a:t>
            </a:r>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endParaRPr lang="en-US" sz="1800" dirty="0"/>
          </a:p>
        </p:txBody>
      </p:sp>
      <p:sp>
        <p:nvSpPr>
          <p:cNvPr id="4" name="Rectangle 3"/>
          <p:cNvSpPr/>
          <p:nvPr/>
        </p:nvSpPr>
        <p:spPr>
          <a:xfrm>
            <a:off x="1981200" y="1720841"/>
            <a:ext cx="8305800" cy="2246769"/>
          </a:xfrm>
          <a:prstGeom prst="rect">
            <a:avLst/>
          </a:prstGeom>
        </p:spPr>
        <p:txBody>
          <a:bodyPr wrap="square">
            <a:spAutoFit/>
          </a:bodyPr>
          <a:lstStyle/>
          <a:p>
            <a:pPr marL="388620" indent="-342900" algn="just">
              <a:buClr>
                <a:srgbClr val="4BCAAD"/>
              </a:buClr>
              <a:buSzPct val="60000"/>
              <a:buFont typeface="Arial" panose="020B0604020202020204" pitchFamily="34" charset="0"/>
              <a:buChar char="•"/>
            </a:pPr>
            <a:r>
              <a:rPr lang="en-US" sz="2000" dirty="0">
                <a:solidFill>
                  <a:prstClr val="black"/>
                </a:solidFill>
              </a:rPr>
              <a:t>Searing technique on </a:t>
            </a:r>
            <a:r>
              <a:rPr lang="en-US" sz="2000" dirty="0" smtClean="0">
                <a:solidFill>
                  <a:prstClr val="black"/>
                </a:solidFill>
              </a:rPr>
              <a:t>fish, chicken, pork, etc-etc accompanied with low-fat  salsas, chutneys and yogurt sauces </a:t>
            </a:r>
            <a:endParaRPr lang="en-US" sz="2000" dirty="0">
              <a:solidFill>
                <a:prstClr val="black"/>
              </a:solidFill>
            </a:endParaRPr>
          </a:p>
          <a:p>
            <a:pPr marL="388620" indent="-342900" algn="just">
              <a:buClr>
                <a:srgbClr val="4BCAAD"/>
              </a:buClr>
              <a:buSzPct val="60000"/>
              <a:buFont typeface="Arial" panose="020B0604020202020204" pitchFamily="34" charset="0"/>
              <a:buChar char="•"/>
            </a:pPr>
            <a:r>
              <a:rPr lang="en-US" sz="2000" dirty="0" smtClean="0">
                <a:solidFill>
                  <a:prstClr val="black"/>
                </a:solidFill>
              </a:rPr>
              <a:t>Converting </a:t>
            </a:r>
            <a:r>
              <a:rPr lang="en-US" sz="2000" dirty="0">
                <a:solidFill>
                  <a:prstClr val="black"/>
                </a:solidFill>
              </a:rPr>
              <a:t>some of our favorite high calorie dishes into a lighter side</a:t>
            </a:r>
          </a:p>
          <a:p>
            <a:pPr marL="388620" indent="-342900" algn="just">
              <a:buClr>
                <a:srgbClr val="4BCAAD"/>
              </a:buClr>
              <a:buSzPct val="60000"/>
              <a:buFont typeface="Arial" panose="020B0604020202020204" pitchFamily="34" charset="0"/>
              <a:buChar char="•"/>
            </a:pPr>
            <a:r>
              <a:rPr lang="en-US" sz="2000" dirty="0" smtClean="0">
                <a:solidFill>
                  <a:prstClr val="black"/>
                </a:solidFill>
              </a:rPr>
              <a:t>New </a:t>
            </a:r>
            <a:r>
              <a:rPr lang="en-US" sz="2000" dirty="0">
                <a:solidFill>
                  <a:prstClr val="black"/>
                </a:solidFill>
              </a:rPr>
              <a:t>tasty foods with great health benefits</a:t>
            </a:r>
          </a:p>
          <a:p>
            <a:pPr marL="388620" indent="-342900" algn="just">
              <a:buClr>
                <a:srgbClr val="4BCAAD"/>
              </a:buClr>
              <a:buSzPct val="60000"/>
              <a:buFont typeface="Arial" panose="020B0604020202020204" pitchFamily="34" charset="0"/>
              <a:buChar char="•"/>
            </a:pPr>
            <a:r>
              <a:rPr lang="en-US" sz="2000" dirty="0" smtClean="0">
                <a:solidFill>
                  <a:prstClr val="black"/>
                </a:solidFill>
              </a:rPr>
              <a:t>Incorporate </a:t>
            </a:r>
            <a:r>
              <a:rPr lang="en-US" sz="2000" dirty="0">
                <a:solidFill>
                  <a:prstClr val="black"/>
                </a:solidFill>
              </a:rPr>
              <a:t>“Super-Foods” into our diets and meals</a:t>
            </a:r>
          </a:p>
          <a:p>
            <a:pPr marL="388620" indent="-342900" algn="just">
              <a:buClr>
                <a:srgbClr val="4BCAAD"/>
              </a:buClr>
              <a:buSzPct val="60000"/>
              <a:buFont typeface="Arial" panose="020B0604020202020204" pitchFamily="34" charset="0"/>
              <a:buChar char="•"/>
            </a:pPr>
            <a:r>
              <a:rPr lang="en-US" sz="2000" dirty="0" smtClean="0">
                <a:solidFill>
                  <a:prstClr val="black"/>
                </a:solidFill>
              </a:rPr>
              <a:t>Dishes </a:t>
            </a:r>
            <a:r>
              <a:rPr lang="en-US" sz="2000" dirty="0">
                <a:solidFill>
                  <a:prstClr val="black"/>
                </a:solidFill>
              </a:rPr>
              <a:t>and ideas that lower fat, carbs and calories</a:t>
            </a:r>
          </a:p>
          <a:p>
            <a:pPr marL="388620" indent="-342900" algn="just">
              <a:buClr>
                <a:srgbClr val="4BCAAD"/>
              </a:buClr>
              <a:buSzPct val="60000"/>
              <a:buFont typeface="Arial" panose="020B0604020202020204" pitchFamily="34" charset="0"/>
              <a:buChar char="•"/>
            </a:pPr>
            <a:r>
              <a:rPr lang="en-US" sz="2000" dirty="0" smtClean="0">
                <a:solidFill>
                  <a:prstClr val="black"/>
                </a:solidFill>
              </a:rPr>
              <a:t>Flourless Pizza!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94" y="4094605"/>
            <a:ext cx="8057213" cy="200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571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830648" y="124664"/>
            <a:ext cx="10364451" cy="1596177"/>
          </a:xfrm>
        </p:spPr>
        <p:txBody>
          <a:bodyPr>
            <a:normAutofit/>
          </a:bodyPr>
          <a:lstStyle/>
          <a:p>
            <a:r>
              <a:rPr lang="en-US" dirty="0"/>
              <a:t>Adult ED BOCES Culinary Classes</a:t>
            </a:r>
            <a:br>
              <a:rPr lang="en-US" dirty="0"/>
            </a:br>
            <a:r>
              <a:rPr lang="en-US" sz="3100" dirty="0"/>
              <a:t>HOLIDAY DESSERTS WITH A TWIST</a:t>
            </a:r>
            <a:endParaRPr lang="en-US" sz="3100" dirty="0"/>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endParaRPr lang="en-US" sz="1800" dirty="0"/>
          </a:p>
        </p:txBody>
      </p:sp>
      <p:sp>
        <p:nvSpPr>
          <p:cNvPr id="4" name="Rectangle 3"/>
          <p:cNvSpPr/>
          <p:nvPr/>
        </p:nvSpPr>
        <p:spPr>
          <a:xfrm>
            <a:off x="1981200" y="2456692"/>
            <a:ext cx="8305800" cy="707886"/>
          </a:xfrm>
          <a:prstGeom prst="rect">
            <a:avLst/>
          </a:prstGeom>
        </p:spPr>
        <p:txBody>
          <a:bodyPr wrap="square">
            <a:spAutoFit/>
          </a:bodyPr>
          <a:lstStyle/>
          <a:p>
            <a:pPr marL="45720" algn="just">
              <a:buClr>
                <a:srgbClr val="4BCAAD"/>
              </a:buClr>
              <a:buSzPct val="60000"/>
            </a:pPr>
            <a:r>
              <a:rPr lang="en-US" sz="2000" dirty="0">
                <a:solidFill>
                  <a:prstClr val="black"/>
                </a:solidFill>
              </a:rPr>
              <a:t>With the holidays around the corner, Chef Anthony will demonstrate a new twist on the Fall season's holiday classics. Plenty of sampling for everyone!</a:t>
            </a:r>
            <a:endParaRPr lang="en-US" sz="2000" dirty="0" smtClean="0">
              <a:solidFill>
                <a:prstClr val="black"/>
              </a:solidFill>
            </a:endParaRPr>
          </a:p>
        </p:txBody>
      </p:sp>
    </p:spTree>
    <p:extLst>
      <p:ext uri="{BB962C8B-B14F-4D97-AF65-F5344CB8AC3E}">
        <p14:creationId xmlns:p14="http://schemas.microsoft.com/office/powerpoint/2010/main" val="597424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830648" y="124664"/>
            <a:ext cx="10364451" cy="1596177"/>
          </a:xfrm>
        </p:spPr>
        <p:txBody>
          <a:bodyPr>
            <a:normAutofit/>
          </a:bodyPr>
          <a:lstStyle/>
          <a:p>
            <a:r>
              <a:rPr lang="en-US" dirty="0"/>
              <a:t>Adult ED BOCES Culinary Classes</a:t>
            </a:r>
            <a:br>
              <a:rPr lang="en-US" dirty="0"/>
            </a:br>
            <a:r>
              <a:rPr lang="en-US" sz="3100" dirty="0"/>
              <a:t>KITCHEN SKILLS 101</a:t>
            </a:r>
            <a:endParaRPr lang="en-US" sz="3100" dirty="0"/>
          </a:p>
        </p:txBody>
      </p:sp>
      <p:sp>
        <p:nvSpPr>
          <p:cNvPr id="3" name="Rectangle 3"/>
          <p:cNvSpPr>
            <a:spLocks noGrp="1"/>
          </p:cNvSpPr>
          <p:nvPr>
            <p:ph type="body" idx="1"/>
          </p:nvPr>
        </p:nvSpPr>
        <p:spPr>
          <a:xfrm>
            <a:off x="1676400" y="1600200"/>
            <a:ext cx="8915400" cy="4953000"/>
          </a:xfrm>
        </p:spPr>
        <p:txBody>
          <a:bodyPr>
            <a:normAutofit/>
          </a:bodyPr>
          <a:lstStyle/>
          <a:p>
            <a:endParaRPr lang="en-US" sz="1800" dirty="0"/>
          </a:p>
          <a:p>
            <a:pPr marL="0" indent="0">
              <a:buNone/>
            </a:pPr>
            <a:endParaRPr lang="en-US" sz="1800" dirty="0"/>
          </a:p>
        </p:txBody>
      </p:sp>
      <p:sp>
        <p:nvSpPr>
          <p:cNvPr id="4" name="Rectangle 3"/>
          <p:cNvSpPr/>
          <p:nvPr/>
        </p:nvSpPr>
        <p:spPr>
          <a:xfrm>
            <a:off x="1981200" y="1720841"/>
            <a:ext cx="8305800" cy="1631216"/>
          </a:xfrm>
          <a:prstGeom prst="rect">
            <a:avLst/>
          </a:prstGeom>
        </p:spPr>
        <p:txBody>
          <a:bodyPr wrap="square">
            <a:spAutoFit/>
          </a:bodyPr>
          <a:lstStyle/>
          <a:p>
            <a:pPr marL="45720" algn="just">
              <a:buClr>
                <a:srgbClr val="4BCAAD"/>
              </a:buClr>
              <a:buSzPct val="60000"/>
            </a:pPr>
            <a:r>
              <a:rPr lang="en-US" sz="2000" dirty="0">
                <a:solidFill>
                  <a:prstClr val="black"/>
                </a:solidFill>
              </a:rPr>
              <a:t>Chef Anthony will teach you knife and organizational skills within the kitchen.  Lessons on prepping dinner for the week and the fundamentals of homemade stocks and soup cookery</a:t>
            </a:r>
            <a:r>
              <a:rPr lang="en-US" sz="2000" dirty="0" smtClean="0">
                <a:solidFill>
                  <a:prstClr val="black"/>
                </a:solidFill>
              </a:rPr>
              <a:t>. With </a:t>
            </a:r>
            <a:r>
              <a:rPr lang="en-US" sz="2000" dirty="0">
                <a:solidFill>
                  <a:prstClr val="black"/>
                </a:solidFill>
              </a:rPr>
              <a:t>the holidays around the corner, Chef Anthony will demonstrate a new twist on the Fall season's holiday classics. Plenty of sampling for everyone!</a:t>
            </a:r>
            <a:endParaRPr lang="en-US" sz="2000" dirty="0" smtClean="0">
              <a:solidFill>
                <a:prstClr val="black"/>
              </a:solidFill>
            </a:endParaRPr>
          </a:p>
        </p:txBody>
      </p:sp>
    </p:spTree>
    <p:extLst>
      <p:ext uri="{BB962C8B-B14F-4D97-AF65-F5344CB8AC3E}">
        <p14:creationId xmlns:p14="http://schemas.microsoft.com/office/powerpoint/2010/main" val="2422815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941881" y="202881"/>
            <a:ext cx="10364451" cy="1397320"/>
          </a:xfrm>
        </p:spPr>
        <p:txBody>
          <a:bodyPr>
            <a:normAutofit/>
          </a:bodyPr>
          <a:lstStyle/>
          <a:p>
            <a:r>
              <a:rPr lang="en-US" dirty="0"/>
              <a:t>Adult ED BOCES Culinary Classes</a:t>
            </a:r>
            <a:br>
              <a:rPr lang="en-US" dirty="0"/>
            </a:br>
            <a:r>
              <a:rPr lang="en-US" sz="3100" dirty="0"/>
              <a:t>Tour of Italy</a:t>
            </a:r>
          </a:p>
        </p:txBody>
      </p:sp>
      <p:sp>
        <p:nvSpPr>
          <p:cNvPr id="3" name="Rectangle 3"/>
          <p:cNvSpPr>
            <a:spLocks noGrp="1"/>
          </p:cNvSpPr>
          <p:nvPr>
            <p:ph type="body" idx="1"/>
          </p:nvPr>
        </p:nvSpPr>
        <p:spPr>
          <a:xfrm>
            <a:off x="1676400" y="1600200"/>
            <a:ext cx="8915400" cy="2209800"/>
          </a:xfrm>
        </p:spPr>
        <p:txBody>
          <a:bodyPr>
            <a:normAutofit/>
          </a:bodyPr>
          <a:lstStyle/>
          <a:p>
            <a:endParaRPr lang="en-US" sz="1800" dirty="0"/>
          </a:p>
          <a:p>
            <a:endParaRPr lang="en-US" sz="1800" dirty="0"/>
          </a:p>
        </p:txBody>
      </p:sp>
      <p:sp>
        <p:nvSpPr>
          <p:cNvPr id="4" name="Rectangle 3"/>
          <p:cNvSpPr/>
          <p:nvPr/>
        </p:nvSpPr>
        <p:spPr>
          <a:xfrm>
            <a:off x="1981200" y="1720840"/>
            <a:ext cx="8305800" cy="1938992"/>
          </a:xfrm>
          <a:prstGeom prst="rect">
            <a:avLst/>
          </a:prstGeom>
        </p:spPr>
        <p:txBody>
          <a:bodyPr wrap="square">
            <a:spAutoFit/>
          </a:bodyPr>
          <a:lstStyle/>
          <a:p>
            <a:pPr marL="45720" algn="just">
              <a:spcBef>
                <a:spcPts val="700"/>
              </a:spcBef>
              <a:buClr>
                <a:srgbClr val="4BCAAD"/>
              </a:buClr>
              <a:buSzPct val="60000"/>
            </a:pPr>
            <a:r>
              <a:rPr lang="en-US" sz="2000" dirty="0">
                <a:solidFill>
                  <a:prstClr val="black"/>
                </a:solidFill>
              </a:rPr>
              <a:t>This is a 2 day class separating the cuisines around the country of Italy. Day One, the chef will demonstrate with the help of his students, Italy’s most famous Northern and Roman cuisine. In the second session, you will drive down the Amalfi Coast and into Sicily. Again, the chef will demonstrate the tasty bounties Italy has to offer based on regional flavors around the boot! This is a chef demo class and students hands-on cooking.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312" y="3659832"/>
            <a:ext cx="6102904" cy="259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780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605611-B3A2-480C-B433-EFD3C6A87B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Animation slide Picture fades from grayscale to color (widescreen)</Template>
  <TotalTime>154</TotalTime>
  <Words>1345</Words>
  <Application>Microsoft Office PowerPoint</Application>
  <PresentationFormat>Custom</PresentationFormat>
  <Paragraphs>118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Droplet</vt:lpstr>
      <vt:lpstr>Chef Anthony Simini Rockland County BOCES Adult Ed. Culinary Classes</vt:lpstr>
      <vt:lpstr>Rockland County BOCES Adult Education Culinary Classes</vt:lpstr>
      <vt:lpstr>Rockland County BOCES Adult Education</vt:lpstr>
      <vt:lpstr>Adult ED BOCES Culinary Classes Concept / Ratio Cooking</vt:lpstr>
      <vt:lpstr>Adult ED BOCES Culinary Classes Concept / Ratio Cooking – How Does This Work?</vt:lpstr>
      <vt:lpstr>Adult ED BOCES Culinary Classes Healthy Cooking is a Priority</vt:lpstr>
      <vt:lpstr>Adult ED BOCES Culinary Classes HOLIDAY DESSERTS WITH A TWIST</vt:lpstr>
      <vt:lpstr>Adult ED BOCES Culinary Classes KITCHEN SKILLS 101</vt:lpstr>
      <vt:lpstr>Adult ED BOCES Culinary Classes Tour of Italy</vt:lpstr>
      <vt:lpstr>Adult ED BOCES Culinary Classes Tour De France </vt:lpstr>
      <vt:lpstr>Adult ED BOCES Culinary Classes Cooking for the Four Seasons</vt:lpstr>
      <vt:lpstr>Adult ED BOCES Culinary Classes Home Catering 101</vt:lpstr>
      <vt:lpstr>Adult ED BOCES Culinary Classes Soup Cooking 101</vt:lpstr>
      <vt:lpstr>Adult ED BOCES Culinary Classes Latino (Cruise the Caribbean)</vt:lpstr>
      <vt:lpstr>Everyone loves pasta!</vt:lpstr>
      <vt:lpstr>Tour of Europe</vt:lpstr>
      <vt:lpstr>Concept / Ratio Cooking Appendix (International Flavoring Chart – Cheat Sheet)</vt:lpstr>
      <vt:lpstr>Concept / Ratio Cooking Appendix (International Flavoring Chart) Continues…</vt:lpstr>
    </vt:vector>
  </TitlesOfParts>
  <Company>UPS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Simini Anthony  (tsp1axs)</dc:creator>
  <cp:lastModifiedBy>anthony</cp:lastModifiedBy>
  <cp:revision>27</cp:revision>
  <dcterms:created xsi:type="dcterms:W3CDTF">2017-03-26T15:50:47Z</dcterms:created>
  <dcterms:modified xsi:type="dcterms:W3CDTF">2019-08-03T18:22:21Z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TC040144449991</vt:lpwstr>
  </property>
</Properties>
</file>